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16"/>
  </p:notesMasterIdLst>
  <p:handoutMasterIdLst>
    <p:handoutMasterId r:id="rId17"/>
  </p:handoutMasterIdLst>
  <p:sldIdLst>
    <p:sldId id="369" r:id="rId2"/>
    <p:sldId id="394" r:id="rId3"/>
    <p:sldId id="381" r:id="rId4"/>
    <p:sldId id="791" r:id="rId5"/>
    <p:sldId id="789" r:id="rId6"/>
    <p:sldId id="376" r:id="rId7"/>
    <p:sldId id="788" r:id="rId8"/>
    <p:sldId id="786" r:id="rId9"/>
    <p:sldId id="787" r:id="rId10"/>
    <p:sldId id="390" r:id="rId11"/>
    <p:sldId id="388" r:id="rId12"/>
    <p:sldId id="256" r:id="rId13"/>
    <p:sldId id="792" r:id="rId14"/>
    <p:sldId id="391"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39034"/>
    <a:srgbClr val="0E3D6C"/>
    <a:srgbClr val="BBC9D5"/>
    <a:srgbClr val="0F71AB"/>
    <a:srgbClr val="0A4E7F"/>
    <a:srgbClr val="193769"/>
    <a:srgbClr val="618FE5"/>
    <a:srgbClr val="E87827"/>
    <a:srgbClr val="4B296C"/>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310D87-62DF-5D49-BDC9-E6CB2AFB4311}" type="datetimeFigureOut">
              <a:rPr lang="en-US" smtClean="0"/>
              <a:t>11/1/2023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0DE41B-D784-BA4F-A062-70A7D1BFE910}" type="datetimeFigureOut">
              <a:rPr lang="en-US" smtClean="0"/>
              <a:t>11/1/2023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409550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Anne</a:t>
            </a:r>
          </a:p>
        </p:txBody>
      </p:sp>
    </p:spTree>
    <p:extLst>
      <p:ext uri="{BB962C8B-B14F-4D97-AF65-F5344CB8AC3E}">
        <p14:creationId xmlns:p14="http://schemas.microsoft.com/office/powerpoint/2010/main" val="154205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379902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Chris</a:t>
            </a:r>
          </a:p>
        </p:txBody>
      </p:sp>
      <p:sp>
        <p:nvSpPr>
          <p:cNvPr id="4" name="Slide Number Placeholder 3"/>
          <p:cNvSpPr>
            <a:spLocks noGrp="1"/>
          </p:cNvSpPr>
          <p:nvPr>
            <p:ph type="sldNum" sz="quarter" idx="5"/>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193486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Chris</a:t>
            </a:r>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76204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Jeanne</a:t>
            </a:r>
          </a:p>
        </p:txBody>
      </p:sp>
      <p:sp>
        <p:nvSpPr>
          <p:cNvPr id="4" name="Slide Number Placeholder 3"/>
          <p:cNvSpPr>
            <a:spLocks noGrp="1"/>
          </p:cNvSpPr>
          <p:nvPr>
            <p:ph type="sldNum" sz="quarter" idx="5"/>
          </p:nvPr>
        </p:nvSpPr>
        <p:spPr/>
        <p:txBody>
          <a:bodyPr/>
          <a:lstStyle/>
          <a:p>
            <a:fld id="{E4598C86-E0B7-4128-97B3-12A379C63F29}" type="slidenum">
              <a:rPr lang="en-US" smtClean="0"/>
              <a:t>8</a:t>
            </a:fld>
            <a:endParaRPr lang="en-US"/>
          </a:p>
        </p:txBody>
      </p:sp>
    </p:spTree>
    <p:extLst>
      <p:ext uri="{BB962C8B-B14F-4D97-AF65-F5344CB8AC3E}">
        <p14:creationId xmlns:p14="http://schemas.microsoft.com/office/powerpoint/2010/main" val="45155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8A8B-08C7-9F46-93BF-5A384DF5C06C}" type="slidenum">
              <a:rPr lang="en-US" smtClean="0"/>
              <a:t>11</a:t>
            </a:fld>
            <a:endParaRPr lang="en-US"/>
          </a:p>
        </p:txBody>
      </p:sp>
    </p:spTree>
    <p:extLst>
      <p:ext uri="{BB962C8B-B14F-4D97-AF65-F5344CB8AC3E}">
        <p14:creationId xmlns:p14="http://schemas.microsoft.com/office/powerpoint/2010/main" val="268390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215591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72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6319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884ACF8F-2F0C-46BE-8F39-1333F3BBDD13}" type="datetime2">
              <a:rPr lang="en-US" smtClean="0"/>
              <a:t>Wednesday, November 1,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6935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143000" y="841772"/>
            <a:ext cx="6858000" cy="1790700"/>
          </a:xfrm>
        </p:spPr>
        <p:txBody>
          <a:bodyPr anchor="b"/>
          <a:lstStyle>
            <a:lvl1pPr algn="ctr">
              <a:defRPr sz="33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143000" y="2701528"/>
            <a:ext cx="6858000" cy="1241822"/>
          </a:xfrm>
        </p:spPr>
        <p:txBody>
          <a:bodyPr/>
          <a:lstStyle>
            <a:lvl1pPr marL="0" indent="0" algn="ctr">
              <a:buNone/>
              <a:defRPr sz="15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11/1/2023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8046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7DFA4-32DE-834B-9A88-AF371B8DA06F}"/>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926A57E-5385-3142-AA46-665057C6C23D}"/>
              </a:ext>
            </a:extLst>
          </p:cNvPr>
          <p:cNvSpPr/>
          <p:nvPr userDrawn="1"/>
        </p:nvSpPr>
        <p:spPr>
          <a:xfrm>
            <a:off x="8290689" y="-470"/>
            <a:ext cx="853311" cy="5143970"/>
          </a:xfrm>
          <a:prstGeom prst="rect">
            <a:avLst/>
          </a:prstGeom>
          <a:solidFill>
            <a:srgbClr val="0A4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B19902DC-39C2-4F4C-8933-0D2C92AEF809}"/>
              </a:ext>
            </a:extLst>
          </p:cNvPr>
          <p:cNvCxnSpPr>
            <a:cxnSpLocks/>
          </p:cNvCxnSpPr>
          <p:nvPr userDrawn="1"/>
        </p:nvCxnSpPr>
        <p:spPr>
          <a:xfrm>
            <a:off x="8545690" y="670557"/>
            <a:ext cx="324216"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F6B50860-D447-5A42-BE8D-3321BA5F964E}"/>
              </a:ext>
            </a:extLst>
          </p:cNvPr>
          <p:cNvSpPr txBox="1"/>
          <p:nvPr userDrawn="1"/>
        </p:nvSpPr>
        <p:spPr>
          <a:xfrm>
            <a:off x="8290688" y="260646"/>
            <a:ext cx="853312" cy="341632"/>
          </a:xfrm>
          <a:prstGeom prst="rect">
            <a:avLst/>
          </a:prstGeom>
          <a:noFill/>
        </p:spPr>
        <p:txBody>
          <a:bodyPr wrap="square" rtlCol="0">
            <a:spAutoFit/>
          </a:bodyPr>
          <a:lstStyle/>
          <a:p>
            <a:pPr algn="ctr">
              <a:lnSpc>
                <a:spcPct val="90000"/>
              </a:lnSpc>
            </a:pPr>
            <a:fld id="{8116D425-89BC-4F44-9025-2937A8134F91}" type="slidenum">
              <a:rPr lang="en-US" smtClean="0">
                <a:solidFill>
                  <a:schemeClr val="bg1"/>
                </a:solidFill>
                <a:latin typeface="Arial" panose="020B0604020202020204" pitchFamily="34" charset="0"/>
                <a:cs typeface="Arial" panose="020B0604020202020204" pitchFamily="34" charset="0"/>
              </a:rPr>
              <a:pPr algn="ctr">
                <a:lnSpc>
                  <a:spcPct val="90000"/>
                </a:lnSpc>
              </a:pPr>
              <a:t>‹#›</a:t>
            </a:fld>
            <a:endParaRPr lang="en-US">
              <a:solidFill>
                <a:schemeClr val="bg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95097FED-0704-A244-A722-593922EA2EA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374620" y="4304991"/>
            <a:ext cx="685447" cy="685447"/>
          </a:xfrm>
          <a:prstGeom prst="rect">
            <a:avLst/>
          </a:prstGeom>
        </p:spPr>
      </p:pic>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 id="2147483799" r:id="rId2"/>
    <p:sldLayoutId id="2147483800" r:id="rId3"/>
    <p:sldLayoutId id="2147483801" r:id="rId4"/>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holding hands&#10;&#10;Description automatically generated with low confidence">
            <a:extLst>
              <a:ext uri="{FF2B5EF4-FFF2-40B4-BE49-F238E27FC236}">
                <a16:creationId xmlns:a16="http://schemas.microsoft.com/office/drawing/2014/main" id="{C50EBCDC-7C83-1E4D-8AEC-EA5445B4B1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8349823" cy="5143500"/>
          </a:xfrm>
          <a:prstGeom prst="rect">
            <a:avLst/>
          </a:prstGeom>
        </p:spPr>
      </p:pic>
      <p:sp>
        <p:nvSpPr>
          <p:cNvPr id="3" name="Rectangle 2">
            <a:extLst>
              <a:ext uri="{FF2B5EF4-FFF2-40B4-BE49-F238E27FC236}">
                <a16:creationId xmlns:a16="http://schemas.microsoft.com/office/drawing/2014/main" id="{BAD2FEC2-EEBE-5C47-8988-6FF1B6223B4E}"/>
              </a:ext>
            </a:extLst>
          </p:cNvPr>
          <p:cNvSpPr/>
          <p:nvPr/>
        </p:nvSpPr>
        <p:spPr>
          <a:xfrm>
            <a:off x="0" y="0"/>
            <a:ext cx="8349822" cy="5143500"/>
          </a:xfrm>
          <a:prstGeom prst="rect">
            <a:avLst/>
          </a:prstGeom>
          <a:solidFill>
            <a:srgbClr val="0A4E7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512697" y="317162"/>
            <a:ext cx="7069559" cy="4766690"/>
          </a:xfrm>
          <a:prstGeom prst="rect">
            <a:avLst/>
          </a:prstGeom>
          <a:noFill/>
        </p:spPr>
        <p:txBody>
          <a:bodyPr wrap="square" lIns="91440" tIns="45720" rIns="91440" bIns="45720" rtlCol="0" anchor="t">
            <a:spAutoFit/>
          </a:bodyPr>
          <a:lstStyle/>
          <a:p>
            <a:pPr>
              <a:lnSpc>
                <a:spcPct val="90000"/>
              </a:lnSpc>
            </a:pPr>
            <a:r>
              <a:rPr lang="en-US" sz="4400" b="1" dirty="0">
                <a:solidFill>
                  <a:schemeClr val="tx2">
                    <a:lumMod val="20000"/>
                    <a:lumOff val="80000"/>
                  </a:schemeClr>
                </a:solidFill>
                <a:latin typeface="Georgia" panose="02040502050405020303" pitchFamily="18" charset="0"/>
                <a:cs typeface="Arial"/>
              </a:rPr>
              <a:t>F</a:t>
            </a:r>
            <a:r>
              <a:rPr lang="en-US" sz="4400" b="1" dirty="0">
                <a:solidFill>
                  <a:schemeClr val="bg1"/>
                </a:solidFill>
                <a:latin typeface="Georgia" panose="02040502050405020303" pitchFamily="18" charset="0"/>
                <a:cs typeface="Arial"/>
              </a:rPr>
              <a:t>amily &amp; Community </a:t>
            </a:r>
            <a:endParaRPr lang="en-US" sz="4400" b="1" dirty="0">
              <a:solidFill>
                <a:schemeClr val="bg1"/>
              </a:solidFill>
              <a:latin typeface="Georgia" panose="02040502050405020303" pitchFamily="18" charset="0"/>
              <a:cs typeface="Arial" panose="020B0604020202020204" pitchFamily="34" charset="0"/>
            </a:endParaRPr>
          </a:p>
          <a:p>
            <a:pPr>
              <a:lnSpc>
                <a:spcPct val="90000"/>
              </a:lnSpc>
            </a:pPr>
            <a:r>
              <a:rPr lang="en-US" sz="4400" b="1" dirty="0">
                <a:solidFill>
                  <a:schemeClr val="tx2">
                    <a:lumMod val="20000"/>
                    <a:lumOff val="80000"/>
                  </a:schemeClr>
                </a:solidFill>
                <a:latin typeface="Georgia" panose="02040502050405020303" pitchFamily="18" charset="0"/>
                <a:cs typeface="Arial"/>
              </a:rPr>
              <a:t>E</a:t>
            </a:r>
            <a:r>
              <a:rPr lang="en-US" sz="4400" b="1" dirty="0">
                <a:solidFill>
                  <a:schemeClr val="bg1"/>
                </a:solidFill>
                <a:latin typeface="Georgia" panose="02040502050405020303" pitchFamily="18" charset="0"/>
                <a:cs typeface="Arial"/>
              </a:rPr>
              <a:t>ngagement </a:t>
            </a:r>
          </a:p>
          <a:p>
            <a:pPr>
              <a:lnSpc>
                <a:spcPct val="90000"/>
              </a:lnSpc>
            </a:pPr>
            <a:r>
              <a:rPr lang="en-US" sz="4400" b="1" dirty="0">
                <a:solidFill>
                  <a:schemeClr val="tx2">
                    <a:lumMod val="20000"/>
                    <a:lumOff val="80000"/>
                  </a:schemeClr>
                </a:solidFill>
                <a:latin typeface="Georgia" panose="02040502050405020303" pitchFamily="18" charset="0"/>
                <a:cs typeface="Arial"/>
              </a:rPr>
              <a:t>A</a:t>
            </a:r>
            <a:r>
              <a:rPr lang="en-US" sz="4400" b="1" dirty="0">
                <a:solidFill>
                  <a:schemeClr val="bg1"/>
                </a:solidFill>
                <a:latin typeface="Georgia" panose="02040502050405020303" pitchFamily="18" charset="0"/>
                <a:cs typeface="Arial"/>
              </a:rPr>
              <a:t>dvisory </a:t>
            </a:r>
          </a:p>
          <a:p>
            <a:pPr>
              <a:lnSpc>
                <a:spcPct val="90000"/>
              </a:lnSpc>
            </a:pPr>
            <a:r>
              <a:rPr lang="en-US" sz="4400" b="1" dirty="0">
                <a:solidFill>
                  <a:schemeClr val="tx2">
                    <a:lumMod val="20000"/>
                    <a:lumOff val="80000"/>
                  </a:schemeClr>
                </a:solidFill>
                <a:latin typeface="Georgia" panose="02040502050405020303" pitchFamily="18" charset="0"/>
                <a:cs typeface="Arial"/>
              </a:rPr>
              <a:t>C</a:t>
            </a:r>
            <a:r>
              <a:rPr lang="en-US" sz="4400" b="1" dirty="0">
                <a:solidFill>
                  <a:schemeClr val="bg1"/>
                </a:solidFill>
                <a:latin typeface="Georgia" panose="02040502050405020303" pitchFamily="18" charset="0"/>
                <a:cs typeface="Arial"/>
              </a:rPr>
              <a:t>ouncil</a:t>
            </a:r>
            <a:endParaRPr lang="en-US" sz="4400" b="1" dirty="0">
              <a:solidFill>
                <a:schemeClr val="bg1"/>
              </a:solidFill>
              <a:latin typeface="Georgia" panose="02040502050405020303" pitchFamily="18" charset="0"/>
              <a:cs typeface="Arial" panose="020B0604020202020204" pitchFamily="34" charset="0"/>
            </a:endParaRPr>
          </a:p>
          <a:p>
            <a:pPr>
              <a:lnSpc>
                <a:spcPct val="90000"/>
              </a:lnSpc>
            </a:pPr>
            <a:r>
              <a:rPr lang="en-US" sz="4400" b="1" dirty="0">
                <a:solidFill>
                  <a:schemeClr val="bg1"/>
                </a:solidFill>
                <a:latin typeface="Georgia" panose="02040502050405020303" pitchFamily="18" charset="0"/>
                <a:cs typeface="Arial"/>
              </a:rPr>
              <a:t>FEAC </a:t>
            </a:r>
            <a:endParaRPr lang="en-US" sz="4400" b="1" dirty="0">
              <a:solidFill>
                <a:schemeClr val="bg1"/>
              </a:solidFill>
              <a:latin typeface="Georgia" panose="02040502050405020303" pitchFamily="18" charset="0"/>
              <a:cs typeface="Arial" panose="020B0604020202020204" pitchFamily="34" charset="0"/>
            </a:endParaRPr>
          </a:p>
          <a:p>
            <a:pPr>
              <a:lnSpc>
                <a:spcPct val="150000"/>
              </a:lnSpc>
            </a:pPr>
            <a:r>
              <a:rPr lang="en-US" dirty="0">
                <a:solidFill>
                  <a:schemeClr val="bg1"/>
                </a:solidFill>
                <a:latin typeface="Georgia" panose="02040502050405020303" pitchFamily="18" charset="0"/>
                <a:cs typeface="Arial" panose="020B0604020202020204" pitchFamily="34" charset="0"/>
              </a:rPr>
              <a:t>EVERETT PUBLIC SCHOOLS  </a:t>
            </a:r>
          </a:p>
          <a:p>
            <a:r>
              <a:rPr lang="en-US" dirty="0">
                <a:solidFill>
                  <a:srgbClr val="F39034"/>
                </a:solidFill>
                <a:latin typeface="Georgia" panose="02040502050405020303" pitchFamily="18" charset="0"/>
                <a:cs typeface="Arial" panose="020B0604020202020204" pitchFamily="34" charset="0"/>
              </a:rPr>
              <a:t>October 3, 2023 </a:t>
            </a:r>
          </a:p>
          <a:p>
            <a:pPr>
              <a:lnSpc>
                <a:spcPct val="90000"/>
              </a:lnSpc>
            </a:pPr>
            <a:endParaRPr lang="en-US" sz="3375" b="1" dirty="0">
              <a:solidFill>
                <a:schemeClr val="bg1"/>
              </a:solidFill>
              <a:latin typeface="Georgia" panose="02040502050405020303" pitchFamily="18" charset="0"/>
              <a:cs typeface="Myriad Pro"/>
            </a:endParaRPr>
          </a:p>
          <a:p>
            <a:pPr>
              <a:lnSpc>
                <a:spcPct val="90000"/>
              </a:lnSpc>
            </a:pPr>
            <a:endParaRPr lang="en-US" sz="3375" b="1" dirty="0">
              <a:solidFill>
                <a:schemeClr val="bg1"/>
              </a:solidFill>
              <a:latin typeface="Georgia" panose="02040502050405020303" pitchFamily="18" charset="0"/>
              <a:cs typeface="Myriad Pro"/>
            </a:endParaRPr>
          </a:p>
        </p:txBody>
      </p:sp>
      <p:pic>
        <p:nvPicPr>
          <p:cNvPr id="4" name="Picture 3" descr="Logo&#10;&#10;Description automatically generated">
            <a:extLst>
              <a:ext uri="{FF2B5EF4-FFF2-40B4-BE49-F238E27FC236}">
                <a16:creationId xmlns:a16="http://schemas.microsoft.com/office/drawing/2014/main" id="{1026D05B-8F59-9942-93CF-7057F9F519D7}"/>
              </a:ext>
            </a:extLst>
          </p:cNvPr>
          <p:cNvPicPr>
            <a:picLocks noChangeAspect="1"/>
          </p:cNvPicPr>
          <p:nvPr/>
        </p:nvPicPr>
        <p:blipFill>
          <a:blip r:embed="rId4"/>
          <a:stretch>
            <a:fillRect/>
          </a:stretch>
        </p:blipFill>
        <p:spPr>
          <a:xfrm>
            <a:off x="5114059" y="893999"/>
            <a:ext cx="3235764" cy="3235764"/>
          </a:xfrm>
          <a:prstGeom prst="rect">
            <a:avLst/>
          </a:prstGeom>
        </p:spPr>
      </p:pic>
      <p:cxnSp>
        <p:nvCxnSpPr>
          <p:cNvPr id="18" name="Straight Connector 17">
            <a:extLst>
              <a:ext uri="{FF2B5EF4-FFF2-40B4-BE49-F238E27FC236}">
                <a16:creationId xmlns:a16="http://schemas.microsoft.com/office/drawing/2014/main" id="{4DCC54F5-E772-6543-B74D-FC884117C9A2}"/>
              </a:ext>
            </a:extLst>
          </p:cNvPr>
          <p:cNvCxnSpPr>
            <a:cxnSpLocks/>
          </p:cNvCxnSpPr>
          <p:nvPr/>
        </p:nvCxnSpPr>
        <p:spPr>
          <a:xfrm flipH="1">
            <a:off x="438469" y="515116"/>
            <a:ext cx="24492" cy="3428479"/>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4A1978A7-7E54-F241-B983-CCACB8EE2545}"/>
              </a:ext>
            </a:extLst>
          </p:cNvPr>
          <p:cNvSpPr txBox="1"/>
          <p:nvPr/>
        </p:nvSpPr>
        <p:spPr>
          <a:xfrm rot="5400000">
            <a:off x="6654926" y="2645832"/>
            <a:ext cx="4105745" cy="369332"/>
          </a:xfrm>
          <a:prstGeom prst="rect">
            <a:avLst/>
          </a:prstGeom>
          <a:noFill/>
        </p:spPr>
        <p:txBody>
          <a:bodyPr wrap="square" rtlCol="0">
            <a:spAutoFit/>
          </a:bodyPr>
          <a:lstStyle/>
          <a:p>
            <a:pPr>
              <a:lnSpc>
                <a:spcPct val="90000"/>
              </a:lnSpc>
            </a:pPr>
            <a:r>
              <a:rPr lang="en-US" sz="2000" b="1" dirty="0">
                <a:solidFill>
                  <a:schemeClr val="bg1"/>
                </a:solidFill>
                <a:latin typeface="Georgia" panose="02040502050405020303" pitchFamily="18" charset="0"/>
                <a:cs typeface="Arial" panose="020B0604020202020204" pitchFamily="34" charset="0"/>
              </a:rPr>
              <a:t>WELCOME </a:t>
            </a:r>
            <a:endParaRPr lang="en-US" sz="20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1471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906488C-7564-0B4A-8AE7-F56BA0D1A07A}"/>
              </a:ext>
            </a:extLst>
          </p:cNvPr>
          <p:cNvSpPr/>
          <p:nvPr/>
        </p:nvSpPr>
        <p:spPr>
          <a:xfrm>
            <a:off x="-8648" y="0"/>
            <a:ext cx="8299793" cy="1855177"/>
          </a:xfrm>
          <a:prstGeom prst="rect">
            <a:avLst/>
          </a:prstGeom>
          <a:solidFill>
            <a:srgbClr val="0F71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Georgia" panose="02040502050405020303" pitchFamily="18" charset="0"/>
            </a:endParaRPr>
          </a:p>
        </p:txBody>
      </p:sp>
      <p:pic>
        <p:nvPicPr>
          <p:cNvPr id="39" name="Picture 38" descr="Icon&#10;&#10;Description automatically generated">
            <a:extLst>
              <a:ext uri="{FF2B5EF4-FFF2-40B4-BE49-F238E27FC236}">
                <a16:creationId xmlns:a16="http://schemas.microsoft.com/office/drawing/2014/main" id="{049474B2-49B7-D74C-811E-90FAB11FB4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62122" y="2880529"/>
            <a:ext cx="995900" cy="796720"/>
          </a:xfrm>
          <a:prstGeom prst="rect">
            <a:avLst/>
          </a:prstGeom>
        </p:spPr>
      </p:pic>
      <p:sp>
        <p:nvSpPr>
          <p:cNvPr id="42" name="TextBox 41">
            <a:extLst>
              <a:ext uri="{FF2B5EF4-FFF2-40B4-BE49-F238E27FC236}">
                <a16:creationId xmlns:a16="http://schemas.microsoft.com/office/drawing/2014/main" id="{BC4EE10A-F9EB-A146-86D1-51D9DA2C6548}"/>
              </a:ext>
            </a:extLst>
          </p:cNvPr>
          <p:cNvSpPr txBox="1"/>
          <p:nvPr/>
        </p:nvSpPr>
        <p:spPr>
          <a:xfrm>
            <a:off x="3094519" y="3349287"/>
            <a:ext cx="2192537" cy="590931"/>
          </a:xfrm>
          <a:prstGeom prst="rect">
            <a:avLst/>
          </a:prstGeom>
          <a:noFill/>
        </p:spPr>
        <p:txBody>
          <a:bodyPr wrap="square" rtlCol="0">
            <a:spAutoFit/>
          </a:bodyPr>
          <a:lstStyle/>
          <a:p>
            <a:pPr>
              <a:lnSpc>
                <a:spcPct val="90000"/>
              </a:lnSpc>
            </a:pPr>
            <a:r>
              <a:rPr lang="en-US" sz="3600" b="0" i="0">
                <a:solidFill>
                  <a:srgbClr val="000000"/>
                </a:solidFill>
                <a:effectLst/>
                <a:latin typeface="Times New Roman" panose="02020603050405020304" pitchFamily="18" charset="0"/>
              </a:rPr>
              <a:t> </a:t>
            </a:r>
            <a:endParaRPr lang="en-US" sz="3500" b="1">
              <a:solidFill>
                <a:srgbClr val="0A4E7F"/>
              </a:solidFill>
              <a:latin typeface="Arial Narrow" panose="020B0604020202020204" pitchFamily="34" charset="0"/>
              <a:cs typeface="Arial Narrow" panose="020B0604020202020204" pitchFamily="34" charset="0"/>
            </a:endParaRPr>
          </a:p>
        </p:txBody>
      </p:sp>
      <p:cxnSp>
        <p:nvCxnSpPr>
          <p:cNvPr id="44" name="Straight Connector 43">
            <a:extLst>
              <a:ext uri="{FF2B5EF4-FFF2-40B4-BE49-F238E27FC236}">
                <a16:creationId xmlns:a16="http://schemas.microsoft.com/office/drawing/2014/main" id="{C73F1046-7159-5447-86B1-BE252B4BD588}"/>
              </a:ext>
            </a:extLst>
          </p:cNvPr>
          <p:cNvCxnSpPr/>
          <p:nvPr/>
        </p:nvCxnSpPr>
        <p:spPr>
          <a:xfrm>
            <a:off x="5445784" y="3422116"/>
            <a:ext cx="0" cy="1367554"/>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46" name="TextBox 45">
            <a:extLst>
              <a:ext uri="{FF2B5EF4-FFF2-40B4-BE49-F238E27FC236}">
                <a16:creationId xmlns:a16="http://schemas.microsoft.com/office/drawing/2014/main" id="{5F4A4C80-ED58-8B40-BEE6-9E35E8F39A11}"/>
              </a:ext>
            </a:extLst>
          </p:cNvPr>
          <p:cNvSpPr txBox="1"/>
          <p:nvPr/>
        </p:nvSpPr>
        <p:spPr>
          <a:xfrm>
            <a:off x="338443" y="403911"/>
            <a:ext cx="4218501" cy="1384995"/>
          </a:xfrm>
          <a:prstGeom prst="rect">
            <a:avLst/>
          </a:prstGeom>
          <a:noFill/>
        </p:spPr>
        <p:txBody>
          <a:bodyPr wrap="square" rtlCol="0">
            <a:spAutoFit/>
          </a:bodyPr>
          <a:lstStyle/>
          <a:p>
            <a:r>
              <a:rPr lang="en-US" sz="2800" b="1" dirty="0">
                <a:solidFill>
                  <a:schemeClr val="bg1"/>
                </a:solidFill>
                <a:latin typeface="Georgia" panose="02040502050405020303" pitchFamily="18" charset="0"/>
                <a:cs typeface="Arial" panose="020B0604020202020204" pitchFamily="34" charset="0"/>
              </a:rPr>
              <a:t>Approval of FEAC Mission and Vision Statements </a:t>
            </a:r>
          </a:p>
        </p:txBody>
      </p:sp>
      <p:sp>
        <p:nvSpPr>
          <p:cNvPr id="49" name="TextBox 48">
            <a:extLst>
              <a:ext uri="{FF2B5EF4-FFF2-40B4-BE49-F238E27FC236}">
                <a16:creationId xmlns:a16="http://schemas.microsoft.com/office/drawing/2014/main" id="{4FEFE880-30FF-9446-89F8-6C57BB46D79D}"/>
              </a:ext>
            </a:extLst>
          </p:cNvPr>
          <p:cNvSpPr txBox="1"/>
          <p:nvPr/>
        </p:nvSpPr>
        <p:spPr>
          <a:xfrm rot="5400000">
            <a:off x="6654926" y="2645832"/>
            <a:ext cx="4105745" cy="369332"/>
          </a:xfrm>
          <a:prstGeom prst="rect">
            <a:avLst/>
          </a:prstGeom>
          <a:noFill/>
        </p:spPr>
        <p:txBody>
          <a:bodyPr wrap="square" rtlCol="0">
            <a:spAutoFit/>
          </a:bodyPr>
          <a:lstStyle/>
          <a:p>
            <a:pPr>
              <a:lnSpc>
                <a:spcPct val="90000"/>
              </a:lnSpc>
            </a:pPr>
            <a:r>
              <a:rPr lang="en-US" sz="2000" b="1">
                <a:solidFill>
                  <a:schemeClr val="bg1"/>
                </a:solidFill>
                <a:latin typeface="Arial" panose="020B0604020202020204" pitchFamily="34" charset="0"/>
                <a:cs typeface="Arial" panose="020B0604020202020204" pitchFamily="34" charset="0"/>
              </a:rPr>
              <a:t>Collective Ownership </a:t>
            </a:r>
            <a:endParaRPr lang="en-US" sz="2000">
              <a:solidFill>
                <a:schemeClr val="bg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0237CC2-46F7-4F9B-B7A4-BD8B0E4E6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27" y="614813"/>
            <a:ext cx="3576118" cy="2589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0FEF6C-6EC4-4B0D-BDCA-8E070EFC0110}"/>
              </a:ext>
            </a:extLst>
          </p:cNvPr>
          <p:cNvSpPr txBox="1"/>
          <p:nvPr/>
        </p:nvSpPr>
        <p:spPr>
          <a:xfrm>
            <a:off x="258676" y="2082277"/>
            <a:ext cx="4378036" cy="3229923"/>
          </a:xfrm>
          <a:prstGeom prst="rect">
            <a:avLst/>
          </a:prstGeom>
          <a:noFill/>
        </p:spPr>
        <p:txBody>
          <a:bodyPr wrap="square" rtlCol="0">
            <a:spAutoFit/>
          </a:bodyPr>
          <a:lstStyle/>
          <a:p>
            <a:pPr marL="0" marR="0" algn="ctr">
              <a:lnSpc>
                <a:spcPct val="107000"/>
              </a:lnSpc>
              <a:spcBef>
                <a:spcPts val="0"/>
              </a:spcBef>
              <a:spcAft>
                <a:spcPts val="375"/>
              </a:spcAft>
            </a:pPr>
            <a:r>
              <a:rPr lang="en-US" sz="1050" b="1" kern="1800"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Family Engagement Advisory Council</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75"/>
              </a:spcAft>
            </a:pPr>
            <a:r>
              <a:rPr lang="en-US" sz="1050" b="1"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(FEAC)</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75"/>
              </a:spcAft>
              <a:buFont typeface="Open Sans" panose="020B0606030504020204" pitchFamily="34" charset="0"/>
              <a:buChar char="*"/>
            </a:pPr>
            <a:r>
              <a:rPr lang="en-US" sz="1050"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When defining families, we are including not just traditional families, but inclusive of every unit in society that fulfills the roll of family.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75"/>
              </a:spcAft>
            </a:pPr>
            <a:r>
              <a:rPr lang="en-US" sz="1050" b="1"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Vision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Families, communities, and schools work as partners to ensure each student is prepared for and thrive on their chosen path.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75"/>
              </a:spcAft>
            </a:pPr>
            <a:r>
              <a:rPr lang="en-US" sz="1050" b="1"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Mission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Families working directly with district staff and school leadership, bringing the family voice to district and school-level decision-making.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solidFill>
                  <a:srgbClr val="231F20"/>
                </a:solidFill>
                <a:effectLst/>
                <a:latin typeface="Georgia" panose="02040502050405020303" pitchFamily="18" charset="0"/>
                <a:ea typeface="Times New Roman" panose="02020603050405020304" pitchFamily="18" charset="0"/>
                <a:cs typeface="Times New Roman" panose="02020603050405020304" pitchFamily="18" charset="0"/>
              </a:rPr>
              <a:t>Families and schools working together to provide a safe environment for families to engage with district staff.  Working together to produce students who are prepared to thrive on their chosen path. </a:t>
            </a:r>
            <a:endParaRPr lang="en-US" sz="105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375"/>
              </a:spcAft>
            </a:pPr>
            <a:endParaRPr lang="en-US" sz="1000"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283535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E27862D-4510-4637-95AD-9FC7FD153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586" y="0"/>
            <a:ext cx="6792560" cy="30886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CE3AC6F-E492-A745-A032-4DBC65D4D81A}"/>
              </a:ext>
            </a:extLst>
          </p:cNvPr>
          <p:cNvSpPr/>
          <p:nvPr/>
        </p:nvSpPr>
        <p:spPr>
          <a:xfrm>
            <a:off x="-8648" y="3088625"/>
            <a:ext cx="8299793" cy="2062102"/>
          </a:xfrm>
          <a:prstGeom prst="rect">
            <a:avLst/>
          </a:prstGeom>
          <a:solidFill>
            <a:srgbClr val="0F71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id="{69D864F1-E3E9-3A4C-9630-8152E7983B01}"/>
              </a:ext>
            </a:extLst>
          </p:cNvPr>
          <p:cNvSpPr txBox="1"/>
          <p:nvPr/>
        </p:nvSpPr>
        <p:spPr>
          <a:xfrm rot="5400000">
            <a:off x="6654926" y="2645832"/>
            <a:ext cx="4105745" cy="369332"/>
          </a:xfrm>
          <a:prstGeom prst="rect">
            <a:avLst/>
          </a:prstGeom>
          <a:noFill/>
        </p:spPr>
        <p:txBody>
          <a:bodyPr wrap="square" rtlCol="0">
            <a:spAutoFit/>
          </a:bodyPr>
          <a:lstStyle/>
          <a:p>
            <a:pPr>
              <a:lnSpc>
                <a:spcPct val="90000"/>
              </a:lnSpc>
            </a:pPr>
            <a:r>
              <a:rPr lang="en-US" sz="2000" b="1">
                <a:solidFill>
                  <a:schemeClr val="bg1"/>
                </a:solidFill>
                <a:latin typeface="Arial" panose="020B0604020202020204" pitchFamily="34" charset="0"/>
                <a:cs typeface="Arial" panose="020B0604020202020204" pitchFamily="34" charset="0"/>
              </a:rPr>
              <a:t>Feedback</a:t>
            </a:r>
            <a:endParaRPr lang="en-US" sz="2000">
              <a:solidFill>
                <a:schemeClr val="bg1"/>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37294706-3A2A-4E96-9647-F9B7226A1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 y="1498549"/>
            <a:ext cx="4104216" cy="3644952"/>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extLst>
              <a:ext uri="{FF2B5EF4-FFF2-40B4-BE49-F238E27FC236}">
                <a16:creationId xmlns:a16="http://schemas.microsoft.com/office/drawing/2014/main" id="{73E8B652-9D79-F945-837B-4CAF42223AB9}"/>
              </a:ext>
            </a:extLst>
          </p:cNvPr>
          <p:cNvSpPr/>
          <p:nvPr/>
        </p:nvSpPr>
        <p:spPr>
          <a:xfrm>
            <a:off x="2729948" y="445170"/>
            <a:ext cx="2868661" cy="2536348"/>
          </a:xfrm>
          <a:prstGeom prst="ellipse">
            <a:avLst/>
          </a:prstGeom>
          <a:solidFill>
            <a:srgbClr val="F390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chemeClr val="bg1"/>
                </a:solidFill>
                <a:latin typeface="Georgia" panose="02040502050405020303" pitchFamily="18" charset="0"/>
              </a:rPr>
              <a:t>2023 -2024</a:t>
            </a:r>
          </a:p>
          <a:p>
            <a:pPr algn="ctr"/>
            <a:r>
              <a:rPr lang="en-US" sz="2400" b="1" i="1" dirty="0">
                <a:solidFill>
                  <a:schemeClr val="bg1"/>
                </a:solidFill>
                <a:latin typeface="Georgia" panose="02040502050405020303" pitchFamily="18" charset="0"/>
              </a:rPr>
              <a:t>School Year  </a:t>
            </a:r>
          </a:p>
        </p:txBody>
      </p:sp>
      <p:sp>
        <p:nvSpPr>
          <p:cNvPr id="2" name="TextBox 1">
            <a:extLst>
              <a:ext uri="{FF2B5EF4-FFF2-40B4-BE49-F238E27FC236}">
                <a16:creationId xmlns:a16="http://schemas.microsoft.com/office/drawing/2014/main" id="{5819DE8E-6A08-66D9-CAEA-504E751B3A8C}"/>
              </a:ext>
            </a:extLst>
          </p:cNvPr>
          <p:cNvSpPr txBox="1"/>
          <p:nvPr/>
        </p:nvSpPr>
        <p:spPr>
          <a:xfrm>
            <a:off x="4518991" y="3326296"/>
            <a:ext cx="3399183" cy="1569660"/>
          </a:xfrm>
          <a:prstGeom prst="rect">
            <a:avLst/>
          </a:prstGeom>
          <a:noFill/>
        </p:spPr>
        <p:txBody>
          <a:bodyPr wrap="square" rtlCol="0">
            <a:spAutoFit/>
          </a:bodyPr>
          <a:lstStyle/>
          <a:p>
            <a:r>
              <a:rPr lang="en-US" sz="3200" dirty="0">
                <a:solidFill>
                  <a:srgbClr val="F39034"/>
                </a:solidFill>
                <a:latin typeface="Georgia" panose="02040502050405020303" pitchFamily="18" charset="0"/>
              </a:rPr>
              <a:t>School Website Look Fors &amp; Feedback Activity </a:t>
            </a:r>
          </a:p>
        </p:txBody>
      </p:sp>
    </p:spTree>
    <p:extLst>
      <p:ext uri="{BB962C8B-B14F-4D97-AF65-F5344CB8AC3E}">
        <p14:creationId xmlns:p14="http://schemas.microsoft.com/office/powerpoint/2010/main" val="268137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BF706-4209-0CAD-33C3-65A2C47B42A7}"/>
              </a:ext>
            </a:extLst>
          </p:cNvPr>
          <p:cNvPicPr>
            <a:picLocks noChangeAspect="1"/>
          </p:cNvPicPr>
          <p:nvPr/>
        </p:nvPicPr>
        <p:blipFill rotWithShape="1">
          <a:blip r:embed="rId2"/>
          <a:srcRect l="24074" t="39848" r="31762" b="-49687"/>
          <a:stretch/>
        </p:blipFill>
        <p:spPr>
          <a:xfrm>
            <a:off x="-1" y="-1"/>
            <a:ext cx="8295861" cy="9392149"/>
          </a:xfrm>
          <a:prstGeom prst="rect">
            <a:avLst/>
          </a:prstGeom>
        </p:spPr>
      </p:pic>
      <p:sp>
        <p:nvSpPr>
          <p:cNvPr id="14" name="TextBox 13">
            <a:extLst>
              <a:ext uri="{FF2B5EF4-FFF2-40B4-BE49-F238E27FC236}">
                <a16:creationId xmlns:a16="http://schemas.microsoft.com/office/drawing/2014/main" id="{AB013517-60FC-A1B0-8912-62BC97AE4F36}"/>
              </a:ext>
            </a:extLst>
          </p:cNvPr>
          <p:cNvSpPr txBox="1"/>
          <p:nvPr/>
        </p:nvSpPr>
        <p:spPr>
          <a:xfrm>
            <a:off x="490364" y="117360"/>
            <a:ext cx="4310795" cy="415498"/>
          </a:xfrm>
          <a:prstGeom prst="rect">
            <a:avLst/>
          </a:prstGeom>
          <a:noFill/>
        </p:spPr>
        <p:txBody>
          <a:bodyPr wrap="none" rtlCol="0">
            <a:spAutoFit/>
          </a:bodyPr>
          <a:lstStyle/>
          <a:p>
            <a:r>
              <a:rPr lang="en-US" sz="2100" b="1" dirty="0">
                <a:solidFill>
                  <a:srgbClr val="F39034"/>
                </a:solidFill>
                <a:latin typeface="Georgia" panose="02040502050405020303" pitchFamily="18" charset="0"/>
              </a:rPr>
              <a:t>WEBSITE COMMUNICATION</a:t>
            </a:r>
          </a:p>
        </p:txBody>
      </p:sp>
      <p:sp>
        <p:nvSpPr>
          <p:cNvPr id="2" name="TextBox 1">
            <a:extLst>
              <a:ext uri="{FF2B5EF4-FFF2-40B4-BE49-F238E27FC236}">
                <a16:creationId xmlns:a16="http://schemas.microsoft.com/office/drawing/2014/main" id="{8D86039E-CEBF-2EA7-DECA-40E1684C10CE}"/>
              </a:ext>
            </a:extLst>
          </p:cNvPr>
          <p:cNvSpPr txBox="1"/>
          <p:nvPr/>
        </p:nvSpPr>
        <p:spPr>
          <a:xfrm rot="5400000">
            <a:off x="7116690" y="2160348"/>
            <a:ext cx="3183885" cy="369332"/>
          </a:xfrm>
          <a:prstGeom prst="rect">
            <a:avLst/>
          </a:prstGeom>
          <a:noFill/>
        </p:spPr>
        <p:txBody>
          <a:bodyPr wrap="none" rtlCol="0">
            <a:spAutoFit/>
          </a:bodyPr>
          <a:lstStyle/>
          <a:p>
            <a:r>
              <a:rPr lang="en-US" b="1" dirty="0">
                <a:solidFill>
                  <a:schemeClr val="bg1"/>
                </a:solidFill>
                <a:latin typeface="Georgia" panose="02040502050405020303" pitchFamily="18" charset="0"/>
              </a:rPr>
              <a:t>Website Communication </a:t>
            </a:r>
          </a:p>
        </p:txBody>
      </p:sp>
      <p:sp>
        <p:nvSpPr>
          <p:cNvPr id="3" name="TextBox 2">
            <a:extLst>
              <a:ext uri="{FF2B5EF4-FFF2-40B4-BE49-F238E27FC236}">
                <a16:creationId xmlns:a16="http://schemas.microsoft.com/office/drawing/2014/main" id="{116A6E60-9F00-609B-0DE1-040A4B72F5EB}"/>
              </a:ext>
            </a:extLst>
          </p:cNvPr>
          <p:cNvSpPr txBox="1"/>
          <p:nvPr/>
        </p:nvSpPr>
        <p:spPr>
          <a:xfrm>
            <a:off x="359218" y="2100470"/>
            <a:ext cx="5367130" cy="1200329"/>
          </a:xfrm>
          <a:prstGeom prst="rect">
            <a:avLst/>
          </a:prstGeom>
          <a:noFill/>
        </p:spPr>
        <p:txBody>
          <a:bodyPr wrap="square" rtlCol="0">
            <a:spAutoFit/>
          </a:bodyPr>
          <a:lstStyle/>
          <a:p>
            <a:r>
              <a:rPr lang="en-US" sz="3600" dirty="0">
                <a:solidFill>
                  <a:schemeClr val="bg1"/>
                </a:solidFill>
                <a:latin typeface="Georgia" panose="02040502050405020303" pitchFamily="18" charset="0"/>
              </a:rPr>
              <a:t>USER: training5</a:t>
            </a:r>
          </a:p>
          <a:p>
            <a:r>
              <a:rPr lang="en-US" sz="3600" dirty="0">
                <a:solidFill>
                  <a:schemeClr val="bg1"/>
                </a:solidFill>
                <a:latin typeface="Georgia" panose="02040502050405020303" pitchFamily="18" charset="0"/>
              </a:rPr>
              <a:t>PASSWORD: password</a:t>
            </a:r>
          </a:p>
        </p:txBody>
      </p:sp>
    </p:spTree>
    <p:extLst>
      <p:ext uri="{BB962C8B-B14F-4D97-AF65-F5344CB8AC3E}">
        <p14:creationId xmlns:p14="http://schemas.microsoft.com/office/powerpoint/2010/main" val="229709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BF706-4209-0CAD-33C3-65A2C47B42A7}"/>
              </a:ext>
            </a:extLst>
          </p:cNvPr>
          <p:cNvPicPr>
            <a:picLocks noChangeAspect="1"/>
          </p:cNvPicPr>
          <p:nvPr/>
        </p:nvPicPr>
        <p:blipFill rotWithShape="1">
          <a:blip r:embed="rId2"/>
          <a:srcRect l="24074" t="39848" r="31762" b="-49687"/>
          <a:stretch/>
        </p:blipFill>
        <p:spPr>
          <a:xfrm>
            <a:off x="-1" y="-1"/>
            <a:ext cx="8295861" cy="9392149"/>
          </a:xfrm>
          <a:prstGeom prst="rect">
            <a:avLst/>
          </a:prstGeom>
        </p:spPr>
      </p:pic>
      <p:pic>
        <p:nvPicPr>
          <p:cNvPr id="6" name="Picture 5" descr="A close-up of a questionnaire&#10;&#10;Description automatically generated">
            <a:extLst>
              <a:ext uri="{FF2B5EF4-FFF2-40B4-BE49-F238E27FC236}">
                <a16:creationId xmlns:a16="http://schemas.microsoft.com/office/drawing/2014/main" id="{FE4A79AB-5CC1-00D1-B611-663423F3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64" y="650220"/>
            <a:ext cx="3373481" cy="4342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questionnaire with a question and answer&#10;&#10;Description automatically generated">
            <a:extLst>
              <a:ext uri="{FF2B5EF4-FFF2-40B4-BE49-F238E27FC236}">
                <a16:creationId xmlns:a16="http://schemas.microsoft.com/office/drawing/2014/main" id="{A9A56F22-3F8C-3949-82C4-E1AE06FDC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209" y="650221"/>
            <a:ext cx="3594536" cy="4342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AB013517-60FC-A1B0-8912-62BC97AE4F36}"/>
              </a:ext>
            </a:extLst>
          </p:cNvPr>
          <p:cNvSpPr txBox="1"/>
          <p:nvPr/>
        </p:nvSpPr>
        <p:spPr>
          <a:xfrm>
            <a:off x="490364" y="117360"/>
            <a:ext cx="4310795" cy="415498"/>
          </a:xfrm>
          <a:prstGeom prst="rect">
            <a:avLst/>
          </a:prstGeom>
          <a:noFill/>
        </p:spPr>
        <p:txBody>
          <a:bodyPr wrap="none" rtlCol="0">
            <a:spAutoFit/>
          </a:bodyPr>
          <a:lstStyle/>
          <a:p>
            <a:r>
              <a:rPr lang="en-US" sz="2100" b="1" dirty="0">
                <a:solidFill>
                  <a:srgbClr val="F39034"/>
                </a:solidFill>
                <a:latin typeface="Georgia" panose="02040502050405020303" pitchFamily="18" charset="0"/>
              </a:rPr>
              <a:t>WEBSITE COMMUNICATION</a:t>
            </a:r>
          </a:p>
        </p:txBody>
      </p:sp>
      <p:sp>
        <p:nvSpPr>
          <p:cNvPr id="2" name="TextBox 1">
            <a:extLst>
              <a:ext uri="{FF2B5EF4-FFF2-40B4-BE49-F238E27FC236}">
                <a16:creationId xmlns:a16="http://schemas.microsoft.com/office/drawing/2014/main" id="{8D86039E-CEBF-2EA7-DECA-40E1684C10CE}"/>
              </a:ext>
            </a:extLst>
          </p:cNvPr>
          <p:cNvSpPr txBox="1"/>
          <p:nvPr/>
        </p:nvSpPr>
        <p:spPr>
          <a:xfrm rot="5400000">
            <a:off x="7116694" y="2153723"/>
            <a:ext cx="3183885" cy="369332"/>
          </a:xfrm>
          <a:prstGeom prst="rect">
            <a:avLst/>
          </a:prstGeom>
          <a:noFill/>
        </p:spPr>
        <p:txBody>
          <a:bodyPr wrap="none" rtlCol="0">
            <a:spAutoFit/>
          </a:bodyPr>
          <a:lstStyle/>
          <a:p>
            <a:r>
              <a:rPr lang="en-US" b="1" dirty="0">
                <a:solidFill>
                  <a:schemeClr val="bg1"/>
                </a:solidFill>
                <a:latin typeface="Georgia" panose="02040502050405020303" pitchFamily="18" charset="0"/>
              </a:rPr>
              <a:t>Website Communication </a:t>
            </a:r>
          </a:p>
        </p:txBody>
      </p:sp>
    </p:spTree>
    <p:extLst>
      <p:ext uri="{BB962C8B-B14F-4D97-AF65-F5344CB8AC3E}">
        <p14:creationId xmlns:p14="http://schemas.microsoft.com/office/powerpoint/2010/main" val="201613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computer screen&#10;&#10;Description automatically generated with medium confidence">
            <a:extLst>
              <a:ext uri="{FF2B5EF4-FFF2-40B4-BE49-F238E27FC236}">
                <a16:creationId xmlns:a16="http://schemas.microsoft.com/office/drawing/2014/main" id="{3E7CC2A4-F8DE-4B45-98E5-33D2B7E3EF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8295503" cy="5143500"/>
          </a:xfrm>
          <a:prstGeom prst="rect">
            <a:avLst/>
          </a:prstGeom>
        </p:spPr>
      </p:pic>
      <p:sp>
        <p:nvSpPr>
          <p:cNvPr id="22" name="Rectangle 21">
            <a:extLst>
              <a:ext uri="{FF2B5EF4-FFF2-40B4-BE49-F238E27FC236}">
                <a16:creationId xmlns:a16="http://schemas.microsoft.com/office/drawing/2014/main" id="{DC8103FE-1401-3B47-AB90-FA2BA1C42937}"/>
              </a:ext>
            </a:extLst>
          </p:cNvPr>
          <p:cNvSpPr/>
          <p:nvPr/>
        </p:nvSpPr>
        <p:spPr>
          <a:xfrm>
            <a:off x="-1" y="0"/>
            <a:ext cx="8295503" cy="5143500"/>
          </a:xfrm>
          <a:prstGeom prst="rect">
            <a:avLst/>
          </a:prstGeom>
          <a:solidFill>
            <a:srgbClr val="0A4E7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cxnSp>
        <p:nvCxnSpPr>
          <p:cNvPr id="11" name="Straight Connector 10">
            <a:extLst>
              <a:ext uri="{FF2B5EF4-FFF2-40B4-BE49-F238E27FC236}">
                <a16:creationId xmlns:a16="http://schemas.microsoft.com/office/drawing/2014/main" id="{08689CE0-E1DF-9F4D-9293-3F7F065F6FA0}"/>
              </a:ext>
            </a:extLst>
          </p:cNvPr>
          <p:cNvCxnSpPr>
            <a:cxnSpLocks/>
          </p:cNvCxnSpPr>
          <p:nvPr/>
        </p:nvCxnSpPr>
        <p:spPr>
          <a:xfrm>
            <a:off x="419013" y="2830498"/>
            <a:ext cx="0" cy="1510592"/>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B5A3A9CC-D051-3041-9450-1781A641E54E}"/>
              </a:ext>
            </a:extLst>
          </p:cNvPr>
          <p:cNvSpPr txBox="1"/>
          <p:nvPr/>
        </p:nvSpPr>
        <p:spPr>
          <a:xfrm>
            <a:off x="569729" y="3203018"/>
            <a:ext cx="5354232" cy="1650452"/>
          </a:xfrm>
          <a:prstGeom prst="rect">
            <a:avLst/>
          </a:prstGeom>
          <a:noFill/>
        </p:spPr>
        <p:txBody>
          <a:bodyPr wrap="square" rtlCol="0">
            <a:spAutoFit/>
          </a:bodyPr>
          <a:lstStyle/>
          <a:p>
            <a:pPr>
              <a:lnSpc>
                <a:spcPct val="90000"/>
              </a:lnSpc>
            </a:pPr>
            <a:r>
              <a:rPr lang="en-US" sz="4500" b="1">
                <a:solidFill>
                  <a:schemeClr val="bg1"/>
                </a:solidFill>
                <a:latin typeface="Arial" panose="020B0604020202020204" pitchFamily="34" charset="0"/>
                <a:cs typeface="Arial" panose="020B0604020202020204" pitchFamily="34" charset="0"/>
              </a:rPr>
              <a:t>Thank You!</a:t>
            </a:r>
          </a:p>
          <a:p>
            <a:pPr>
              <a:lnSpc>
                <a:spcPct val="90000"/>
              </a:lnSpc>
            </a:pPr>
            <a:endParaRPr lang="en-US" sz="3375" b="1">
              <a:solidFill>
                <a:schemeClr val="bg1"/>
              </a:solidFill>
              <a:latin typeface="Myriad Pro"/>
              <a:cs typeface="Myriad Pro"/>
            </a:endParaRPr>
          </a:p>
          <a:p>
            <a:pPr>
              <a:lnSpc>
                <a:spcPct val="90000"/>
              </a:lnSpc>
            </a:pPr>
            <a:endParaRPr lang="en-US" sz="3375" b="1">
              <a:solidFill>
                <a:schemeClr val="bg1"/>
              </a:solidFill>
              <a:latin typeface="Myriad Pro"/>
              <a:cs typeface="Myriad Pro"/>
            </a:endParaRPr>
          </a:p>
        </p:txBody>
      </p:sp>
    </p:spTree>
    <p:extLst>
      <p:ext uri="{BB962C8B-B14F-4D97-AF65-F5344CB8AC3E}">
        <p14:creationId xmlns:p14="http://schemas.microsoft.com/office/powerpoint/2010/main" val="282487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CF2AA-3329-4261-A2BB-0868C4B8F7DC}"/>
              </a:ext>
            </a:extLst>
          </p:cNvPr>
          <p:cNvSpPr>
            <a:spLocks noGrp="1"/>
          </p:cNvSpPr>
          <p:nvPr>
            <p:ph type="body" idx="1"/>
          </p:nvPr>
        </p:nvSpPr>
        <p:spPr>
          <a:xfrm>
            <a:off x="1969656" y="12783"/>
            <a:ext cx="5204688" cy="605100"/>
          </a:xfrm>
        </p:spPr>
        <p:txBody>
          <a:bodyPr/>
          <a:lstStyle/>
          <a:p>
            <a:r>
              <a:rPr lang="en-US" sz="2800" b="1" dirty="0">
                <a:latin typeface="Georgia" panose="02040502050405020303" pitchFamily="18" charset="0"/>
              </a:rPr>
              <a:t>Land Acknowledgement</a:t>
            </a:r>
          </a:p>
        </p:txBody>
      </p:sp>
      <p:sp>
        <p:nvSpPr>
          <p:cNvPr id="3" name="Slide Number Placeholder 2">
            <a:extLst>
              <a:ext uri="{FF2B5EF4-FFF2-40B4-BE49-F238E27FC236}">
                <a16:creationId xmlns:a16="http://schemas.microsoft.com/office/drawing/2014/main" id="{9EC86CBD-9F1D-422F-B6B4-CB8DDD1E0D41}"/>
              </a:ext>
            </a:extLst>
          </p:cNvPr>
          <p:cNvSpPr>
            <a:spLocks noGrp="1"/>
          </p:cNvSpPr>
          <p:nvPr>
            <p:ph type="sldNum" idx="12"/>
          </p:nvPr>
        </p:nvSpPr>
        <p:spPr/>
        <p:txBody>
          <a:bodyPr/>
          <a:lstStyle/>
          <a:p>
            <a:fld id="{00000000-1234-1234-1234-123412341234}" type="slidenum">
              <a:rPr lang="en" smtClean="0"/>
              <a:pPr/>
              <a:t>2</a:t>
            </a:fld>
            <a:endParaRPr lang="en"/>
          </a:p>
        </p:txBody>
      </p:sp>
      <p:pic>
        <p:nvPicPr>
          <p:cNvPr id="4" name="Picture 3">
            <a:extLst>
              <a:ext uri="{FF2B5EF4-FFF2-40B4-BE49-F238E27FC236}">
                <a16:creationId xmlns:a16="http://schemas.microsoft.com/office/drawing/2014/main" id="{0274315A-C3DE-49DB-8301-00500CB4DBAF}"/>
              </a:ext>
            </a:extLst>
          </p:cNvPr>
          <p:cNvPicPr>
            <a:picLocks noChangeAspect="1"/>
          </p:cNvPicPr>
          <p:nvPr/>
        </p:nvPicPr>
        <p:blipFill>
          <a:blip r:embed="rId3"/>
          <a:stretch>
            <a:fillRect/>
          </a:stretch>
        </p:blipFill>
        <p:spPr>
          <a:xfrm>
            <a:off x="44191" y="876095"/>
            <a:ext cx="3000897" cy="3908144"/>
          </a:xfrm>
          <a:prstGeom prst="rect">
            <a:avLst/>
          </a:prstGeom>
        </p:spPr>
      </p:pic>
      <p:sp>
        <p:nvSpPr>
          <p:cNvPr id="5" name="TextBox 4">
            <a:extLst>
              <a:ext uri="{FF2B5EF4-FFF2-40B4-BE49-F238E27FC236}">
                <a16:creationId xmlns:a16="http://schemas.microsoft.com/office/drawing/2014/main" id="{43A252D7-25C9-4CA2-AB14-78E49D73DC80}"/>
              </a:ext>
            </a:extLst>
          </p:cNvPr>
          <p:cNvSpPr txBox="1"/>
          <p:nvPr/>
        </p:nvSpPr>
        <p:spPr>
          <a:xfrm>
            <a:off x="3045088" y="749853"/>
            <a:ext cx="5253399" cy="4110164"/>
          </a:xfrm>
          <a:prstGeom prst="rect">
            <a:avLst/>
          </a:prstGeom>
          <a:noFill/>
        </p:spPr>
        <p:txBody>
          <a:bodyPr wrap="square">
            <a:spAutoFit/>
          </a:bodyPr>
          <a:lstStyle/>
          <a:p>
            <a:pPr algn="ctr">
              <a:lnSpc>
                <a:spcPct val="150000"/>
              </a:lnSpc>
            </a:pPr>
            <a:r>
              <a:rPr lang="en-US" sz="1600" b="1" kern="1200" dirty="0">
                <a:solidFill>
                  <a:schemeClr val="tx1"/>
                </a:solidFill>
                <a:latin typeface="Georgia" panose="02040502050405020303" pitchFamily="18" charset="0"/>
                <a:ea typeface="Times New Roman" panose="02020603050405020304" pitchFamily="18" charset="0"/>
              </a:rPr>
              <a:t> </a:t>
            </a:r>
            <a:r>
              <a:rPr lang="en-US" sz="1600" b="1" kern="1200" dirty="0">
                <a:solidFill>
                  <a:schemeClr val="tx1"/>
                </a:solidFill>
                <a:latin typeface="Georgia" panose="02040502050405020303" pitchFamily="18" charset="0"/>
                <a:ea typeface="Times New Roman" panose="02020603050405020304" pitchFamily="18" charset="0"/>
                <a:cs typeface="Calibri" panose="020F0502020204030204" pitchFamily="34" charset="0"/>
              </a:rPr>
              <a:t>We respectfully acknowledge that we are on the traditional lands of the Coast Salish, Snohomish and Tulalip Peoples, as we begin to heal. Everett Public Schools is committed to improving the relationship and identifying indigenous people, exploring our true selves. We express our deepest respect and gratitude to the ancestors of this land. We strive to create equitable outcomes and build a culture of inclusive belonging for all students, teachers, staff and community. </a:t>
            </a:r>
            <a:endParaRPr lang="en-US" sz="1600" b="1" dirty="0">
              <a:solidFill>
                <a:schemeClr val="tx1"/>
              </a:solidFill>
              <a:latin typeface="Georgia" panose="02040502050405020303" pitchFamily="18" charset="0"/>
              <a:cs typeface="Calibri" panose="020F0502020204030204" pitchFamily="34" charset="0"/>
            </a:endParaRPr>
          </a:p>
        </p:txBody>
      </p:sp>
      <p:sp>
        <p:nvSpPr>
          <p:cNvPr id="7" name="Text Placeholder 1">
            <a:extLst>
              <a:ext uri="{FF2B5EF4-FFF2-40B4-BE49-F238E27FC236}">
                <a16:creationId xmlns:a16="http://schemas.microsoft.com/office/drawing/2014/main" id="{84C31CEB-A996-EEB0-7F51-A0667E46A09B}"/>
              </a:ext>
            </a:extLst>
          </p:cNvPr>
          <p:cNvSpPr txBox="1">
            <a:spLocks/>
          </p:cNvSpPr>
          <p:nvPr/>
        </p:nvSpPr>
        <p:spPr>
          <a:xfrm rot="5400000">
            <a:off x="6116264" y="2828870"/>
            <a:ext cx="5204688" cy="605100"/>
          </a:xfrm>
          <a:prstGeom prst="rect">
            <a:avLst/>
          </a:prstGeom>
        </p:spPr>
        <p:txBody>
          <a:bodyPr spcFirstLastPara="1" wrap="square" lIns="91425" tIns="91425" rIns="91425" bIns="91425" anchor="ctr" anchorCtr="0">
            <a:noAutofit/>
          </a:bodyPr>
          <a:lstStyle>
            <a:lvl1pPr marL="457200" lvl="0" indent="-228600" algn="l" defTabSz="342900" rtl="0" eaLnBrk="1" latinLnBrk="0" hangingPunct="1">
              <a:lnSpc>
                <a:spcPct val="100000"/>
              </a:lnSpc>
              <a:spcBef>
                <a:spcPts val="0"/>
              </a:spcBef>
              <a:spcAft>
                <a:spcPts val="0"/>
              </a:spcAft>
              <a:buSzPts val="1800"/>
              <a:buFont typeface="Arial"/>
              <a:buNone/>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b="1" dirty="0">
                <a:solidFill>
                  <a:schemeClr val="bg1"/>
                </a:solidFill>
                <a:latin typeface="Georgia" panose="02040502050405020303" pitchFamily="18" charset="0"/>
              </a:rPr>
              <a:t>Land Acknowledgement</a:t>
            </a:r>
          </a:p>
        </p:txBody>
      </p:sp>
    </p:spTree>
    <p:extLst>
      <p:ext uri="{BB962C8B-B14F-4D97-AF65-F5344CB8AC3E}">
        <p14:creationId xmlns:p14="http://schemas.microsoft.com/office/powerpoint/2010/main" val="125831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computer, indoor&#10;&#10;Description automatically generated">
            <a:extLst>
              <a:ext uri="{FF2B5EF4-FFF2-40B4-BE49-F238E27FC236}">
                <a16:creationId xmlns:a16="http://schemas.microsoft.com/office/drawing/2014/main" id="{24AE2E57-F9C6-9B4E-9F43-537C490EF9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8295503" cy="5143500"/>
          </a:xfrm>
          <a:prstGeom prst="rect">
            <a:avLst/>
          </a:prstGeom>
        </p:spPr>
      </p:pic>
      <p:sp>
        <p:nvSpPr>
          <p:cNvPr id="22" name="Rectangle 21">
            <a:extLst>
              <a:ext uri="{FF2B5EF4-FFF2-40B4-BE49-F238E27FC236}">
                <a16:creationId xmlns:a16="http://schemas.microsoft.com/office/drawing/2014/main" id="{DC8103FE-1401-3B47-AB90-FA2BA1C42937}"/>
              </a:ext>
            </a:extLst>
          </p:cNvPr>
          <p:cNvSpPr/>
          <p:nvPr/>
        </p:nvSpPr>
        <p:spPr>
          <a:xfrm>
            <a:off x="0" y="0"/>
            <a:ext cx="8295503" cy="5143500"/>
          </a:xfrm>
          <a:prstGeom prst="rect">
            <a:avLst/>
          </a:prstGeom>
          <a:solidFill>
            <a:srgbClr val="0A4E7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a:p>
        </p:txBody>
      </p:sp>
      <p:sp>
        <p:nvSpPr>
          <p:cNvPr id="7" name="TextBox 6">
            <a:extLst>
              <a:ext uri="{FF2B5EF4-FFF2-40B4-BE49-F238E27FC236}">
                <a16:creationId xmlns:a16="http://schemas.microsoft.com/office/drawing/2014/main" id="{491BCB2A-9B84-EE4A-ADC7-95E6FC9861D9}"/>
              </a:ext>
            </a:extLst>
          </p:cNvPr>
          <p:cNvSpPr txBox="1"/>
          <p:nvPr/>
        </p:nvSpPr>
        <p:spPr>
          <a:xfrm>
            <a:off x="646643" y="1809750"/>
            <a:ext cx="7539878" cy="2893100"/>
          </a:xfrm>
          <a:prstGeom prst="rect">
            <a:avLst/>
          </a:prstGeom>
          <a:noFill/>
        </p:spPr>
        <p:txBody>
          <a:bodyPr wrap="square" lIns="91440" tIns="45720" rIns="91440" bIns="45720" rtlCol="0" anchor="t">
            <a:spAutoFit/>
          </a:bodyPr>
          <a:lstStyle/>
          <a:p>
            <a:pPr marL="0" marR="0">
              <a:spcBef>
                <a:spcPts val="0"/>
              </a:spcBef>
              <a:spcAft>
                <a:spcPts val="0"/>
              </a:spcAft>
            </a:pPr>
            <a:r>
              <a:rPr lang="en-US" sz="1400" b="1"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Agenda </a:t>
            </a:r>
            <a:endPar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 </a:t>
            </a:r>
          </a:p>
          <a:p>
            <a:pPr marR="0" lvl="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6:00 – 6:10	Welcome and Opening Comments </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Chris Fulford </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Dr. Saltzman </a:t>
            </a:r>
          </a:p>
          <a:p>
            <a:pPr marR="0" lvl="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6:10 – 6:20 	Time to reconnect. </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Chris Fulford</a:t>
            </a:r>
          </a:p>
          <a:p>
            <a:pPr marR="0" lvl="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6:20 – 6:40 	Approve FEAC Vision and Mission statement.</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Chris Fulford</a:t>
            </a:r>
          </a:p>
          <a:p>
            <a:pPr marR="0" lvl="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6:40 – 7:20 	School Website Look Fors and Feedback Activity </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Joi Grant </a:t>
            </a:r>
          </a:p>
          <a:p>
            <a:pPr marR="0" lvl="0">
              <a:spcBef>
                <a:spcPts val="0"/>
              </a:spcBef>
              <a:spcAft>
                <a:spcPts val="0"/>
              </a:spcAft>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7:20 – 7:30	Closing </a:t>
            </a:r>
          </a:p>
          <a:p>
            <a:pPr marL="1600200" marR="0" lvl="3" indent="-228600">
              <a:spcBef>
                <a:spcPts val="0"/>
              </a:spcBef>
              <a:spcAft>
                <a:spcPts val="0"/>
              </a:spcAft>
              <a:buFont typeface="Symbol" panose="05050102010706020507" pitchFamily="18" charset="2"/>
              <a:buChar char=""/>
            </a:pPr>
            <a:r>
              <a:rPr lang="en-US" sz="14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Chris Fulford </a:t>
            </a:r>
          </a:p>
        </p:txBody>
      </p:sp>
      <p:cxnSp>
        <p:nvCxnSpPr>
          <p:cNvPr id="8" name="Straight Connector 7">
            <a:extLst>
              <a:ext uri="{FF2B5EF4-FFF2-40B4-BE49-F238E27FC236}">
                <a16:creationId xmlns:a16="http://schemas.microsoft.com/office/drawing/2014/main" id="{7F416098-5CA5-6740-8901-250287D1151E}"/>
              </a:ext>
            </a:extLst>
          </p:cNvPr>
          <p:cNvCxnSpPr>
            <a:cxnSpLocks/>
          </p:cNvCxnSpPr>
          <p:nvPr/>
        </p:nvCxnSpPr>
        <p:spPr>
          <a:xfrm>
            <a:off x="419013" y="2830498"/>
            <a:ext cx="0" cy="1510592"/>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D0AEA385-1DAE-9744-8D97-E73EFF421184}"/>
              </a:ext>
            </a:extLst>
          </p:cNvPr>
          <p:cNvSpPr txBox="1"/>
          <p:nvPr/>
        </p:nvSpPr>
        <p:spPr>
          <a:xfrm rot="5400000">
            <a:off x="6654926" y="2645832"/>
            <a:ext cx="4105745" cy="369332"/>
          </a:xfrm>
          <a:prstGeom prst="rect">
            <a:avLst/>
          </a:prstGeom>
          <a:noFill/>
        </p:spPr>
        <p:txBody>
          <a:bodyPr wrap="square" rtlCol="0">
            <a:spAutoFit/>
          </a:bodyPr>
          <a:lstStyle/>
          <a:p>
            <a:pPr>
              <a:lnSpc>
                <a:spcPct val="90000"/>
              </a:lnSpc>
            </a:pPr>
            <a:r>
              <a:rPr lang="en-US" sz="2000" b="1" dirty="0">
                <a:solidFill>
                  <a:schemeClr val="bg1"/>
                </a:solidFill>
                <a:latin typeface="Georgia" panose="02040502050405020303" pitchFamily="18" charset="0"/>
                <a:cs typeface="Arial" panose="020B0604020202020204" pitchFamily="34" charset="0"/>
              </a:rPr>
              <a:t>Agenda </a:t>
            </a:r>
            <a:endParaRPr lang="en-US" sz="20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537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906488C-7564-0B4A-8AE7-F56BA0D1A07A}"/>
              </a:ext>
            </a:extLst>
          </p:cNvPr>
          <p:cNvSpPr/>
          <p:nvPr/>
        </p:nvSpPr>
        <p:spPr>
          <a:xfrm>
            <a:off x="-8648" y="0"/>
            <a:ext cx="8299793" cy="1855177"/>
          </a:xfrm>
          <a:prstGeom prst="rect">
            <a:avLst/>
          </a:prstGeom>
          <a:solidFill>
            <a:srgbClr val="0F71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BC4EE10A-F9EB-A146-86D1-51D9DA2C6548}"/>
              </a:ext>
            </a:extLst>
          </p:cNvPr>
          <p:cNvSpPr txBox="1"/>
          <p:nvPr/>
        </p:nvSpPr>
        <p:spPr>
          <a:xfrm>
            <a:off x="427674" y="1893487"/>
            <a:ext cx="3216673" cy="590931"/>
          </a:xfrm>
          <a:prstGeom prst="rect">
            <a:avLst/>
          </a:prstGeom>
          <a:noFill/>
        </p:spPr>
        <p:txBody>
          <a:bodyPr wrap="square" rtlCol="0">
            <a:spAutoFit/>
          </a:bodyPr>
          <a:lstStyle/>
          <a:p>
            <a:pPr>
              <a:lnSpc>
                <a:spcPct val="90000"/>
              </a:lnSpc>
            </a:pPr>
            <a:r>
              <a:rPr lang="en-US" sz="3600" b="0" i="0" dirty="0">
                <a:solidFill>
                  <a:srgbClr val="000000"/>
                </a:solidFill>
                <a:effectLst/>
                <a:latin typeface="Georgia" panose="02040502050405020303" pitchFamily="18" charset="0"/>
              </a:rPr>
              <a:t> </a:t>
            </a:r>
            <a:r>
              <a:rPr lang="en-US" sz="3600" dirty="0">
                <a:solidFill>
                  <a:srgbClr val="000000"/>
                </a:solidFill>
                <a:latin typeface="Georgia" panose="02040502050405020303" pitchFamily="18" charset="0"/>
              </a:rPr>
              <a:t>Dr. Saltzman </a:t>
            </a:r>
            <a:endParaRPr lang="en-US" sz="3500" b="1" dirty="0">
              <a:solidFill>
                <a:srgbClr val="0A4E7F"/>
              </a:solidFill>
              <a:latin typeface="Georgia" panose="02040502050405020303" pitchFamily="18" charset="0"/>
              <a:cs typeface="Arial Narrow" panose="020B0604020202020204" pitchFamily="34" charset="0"/>
            </a:endParaRPr>
          </a:p>
        </p:txBody>
      </p:sp>
      <p:cxnSp>
        <p:nvCxnSpPr>
          <p:cNvPr id="44" name="Straight Connector 43">
            <a:extLst>
              <a:ext uri="{FF2B5EF4-FFF2-40B4-BE49-F238E27FC236}">
                <a16:creationId xmlns:a16="http://schemas.microsoft.com/office/drawing/2014/main" id="{C73F1046-7159-5447-86B1-BE252B4BD588}"/>
              </a:ext>
            </a:extLst>
          </p:cNvPr>
          <p:cNvCxnSpPr/>
          <p:nvPr/>
        </p:nvCxnSpPr>
        <p:spPr>
          <a:xfrm>
            <a:off x="5445784" y="3422116"/>
            <a:ext cx="0" cy="1367554"/>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46" name="TextBox 45">
            <a:extLst>
              <a:ext uri="{FF2B5EF4-FFF2-40B4-BE49-F238E27FC236}">
                <a16:creationId xmlns:a16="http://schemas.microsoft.com/office/drawing/2014/main" id="{5F4A4C80-ED58-8B40-BEE6-9E35E8F39A11}"/>
              </a:ext>
            </a:extLst>
          </p:cNvPr>
          <p:cNvSpPr txBox="1"/>
          <p:nvPr/>
        </p:nvSpPr>
        <p:spPr>
          <a:xfrm>
            <a:off x="338443" y="403911"/>
            <a:ext cx="4313070" cy="923330"/>
          </a:xfrm>
          <a:prstGeom prst="rect">
            <a:avLst/>
          </a:prstGeom>
          <a:noFill/>
        </p:spPr>
        <p:txBody>
          <a:bodyPr wrap="square" rtlCol="0">
            <a:spAutoFit/>
          </a:bodyPr>
          <a:lstStyle/>
          <a:p>
            <a:r>
              <a:rPr lang="en-US" sz="5400" b="1" dirty="0">
                <a:solidFill>
                  <a:schemeClr val="bg1"/>
                </a:solidFill>
                <a:latin typeface="Georgia" panose="02040502050405020303" pitchFamily="18" charset="0"/>
                <a:cs typeface="Arial" panose="020B0604020202020204" pitchFamily="34" charset="0"/>
              </a:rPr>
              <a:t>Welcome</a:t>
            </a:r>
            <a:r>
              <a:rPr lang="en-US" sz="5400" b="1" dirty="0">
                <a:solidFill>
                  <a:schemeClr val="bg1"/>
                </a:solidFill>
                <a:latin typeface="Arial" panose="020B0604020202020204" pitchFamily="34" charset="0"/>
                <a:cs typeface="Arial" panose="020B0604020202020204" pitchFamily="34" charset="0"/>
              </a:rPr>
              <a:t> </a:t>
            </a:r>
          </a:p>
        </p:txBody>
      </p:sp>
      <p:sp>
        <p:nvSpPr>
          <p:cNvPr id="49" name="TextBox 48">
            <a:extLst>
              <a:ext uri="{FF2B5EF4-FFF2-40B4-BE49-F238E27FC236}">
                <a16:creationId xmlns:a16="http://schemas.microsoft.com/office/drawing/2014/main" id="{4FEFE880-30FF-9446-89F8-6C57BB46D79D}"/>
              </a:ext>
            </a:extLst>
          </p:cNvPr>
          <p:cNvSpPr txBox="1"/>
          <p:nvPr/>
        </p:nvSpPr>
        <p:spPr>
          <a:xfrm rot="5400000">
            <a:off x="6654926" y="2645832"/>
            <a:ext cx="4105745" cy="369332"/>
          </a:xfrm>
          <a:prstGeom prst="rect">
            <a:avLst/>
          </a:prstGeom>
          <a:noFill/>
        </p:spPr>
        <p:txBody>
          <a:bodyPr wrap="square" rtlCol="0">
            <a:spAutoFit/>
          </a:bodyPr>
          <a:lstStyle/>
          <a:p>
            <a:pPr>
              <a:lnSpc>
                <a:spcPct val="90000"/>
              </a:lnSpc>
            </a:pPr>
            <a:r>
              <a:rPr lang="en-US" sz="2000" dirty="0">
                <a:solidFill>
                  <a:schemeClr val="bg1"/>
                </a:solidFill>
                <a:latin typeface="Georgia" panose="02040502050405020303" pitchFamily="18" charset="0"/>
                <a:cs typeface="Arial" panose="020B0604020202020204" pitchFamily="34" charset="0"/>
              </a:rPr>
              <a:t>Welcome</a:t>
            </a:r>
            <a:r>
              <a:rPr lang="en-US" sz="2000" dirty="0">
                <a:solidFill>
                  <a:schemeClr val="bg1"/>
                </a:solidFill>
                <a:latin typeface="Arial" panose="020B0604020202020204" pitchFamily="34" charset="0"/>
                <a:cs typeface="Arial" panose="020B0604020202020204" pitchFamily="34" charset="0"/>
              </a:rPr>
              <a:t> </a:t>
            </a:r>
          </a:p>
        </p:txBody>
      </p:sp>
      <p:pic>
        <p:nvPicPr>
          <p:cNvPr id="2050" name="Picture 2" descr="LifeChanger of the Year Profile | National Life Group">
            <a:extLst>
              <a:ext uri="{FF2B5EF4-FFF2-40B4-BE49-F238E27FC236}">
                <a16:creationId xmlns:a16="http://schemas.microsoft.com/office/drawing/2014/main" id="{4C866644-C0B8-1F97-59ED-150082F24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685" y="265908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C0930C1-E251-FD1A-BC12-848B338DDCB3}"/>
              </a:ext>
            </a:extLst>
          </p:cNvPr>
          <p:cNvPicPr>
            <a:picLocks noChangeAspect="1"/>
          </p:cNvPicPr>
          <p:nvPr/>
        </p:nvPicPr>
        <p:blipFill rotWithShape="1">
          <a:blip r:embed="rId3"/>
          <a:srcRect t="14539"/>
          <a:stretch/>
        </p:blipFill>
        <p:spPr>
          <a:xfrm>
            <a:off x="5212810" y="243353"/>
            <a:ext cx="2857500" cy="1367555"/>
          </a:xfrm>
          <a:prstGeom prst="rect">
            <a:avLst/>
          </a:prstGeom>
        </p:spPr>
      </p:pic>
      <p:sp>
        <p:nvSpPr>
          <p:cNvPr id="4" name="TextBox 3">
            <a:extLst>
              <a:ext uri="{FF2B5EF4-FFF2-40B4-BE49-F238E27FC236}">
                <a16:creationId xmlns:a16="http://schemas.microsoft.com/office/drawing/2014/main" id="{FEE7EF0B-408E-46C0-38ED-0AACAB59F4AF}"/>
              </a:ext>
            </a:extLst>
          </p:cNvPr>
          <p:cNvSpPr txBox="1"/>
          <p:nvPr/>
        </p:nvSpPr>
        <p:spPr>
          <a:xfrm>
            <a:off x="5746797" y="3288324"/>
            <a:ext cx="2266121" cy="1446550"/>
          </a:xfrm>
          <a:prstGeom prst="rect">
            <a:avLst/>
          </a:prstGeom>
          <a:noFill/>
        </p:spPr>
        <p:txBody>
          <a:bodyPr wrap="square" rtlCol="0">
            <a:spAutoFit/>
          </a:bodyPr>
          <a:lstStyle/>
          <a:p>
            <a:pPr algn="ctr"/>
            <a:r>
              <a:rPr lang="en-US" sz="8800" dirty="0">
                <a:solidFill>
                  <a:srgbClr val="F39034"/>
                </a:solidFill>
                <a:latin typeface="Georgia" panose="02040502050405020303" pitchFamily="18" charset="0"/>
              </a:rPr>
              <a:t>WE</a:t>
            </a:r>
          </a:p>
        </p:txBody>
      </p:sp>
    </p:spTree>
    <p:extLst>
      <p:ext uri="{BB962C8B-B14F-4D97-AF65-F5344CB8AC3E}">
        <p14:creationId xmlns:p14="http://schemas.microsoft.com/office/powerpoint/2010/main" val="397388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F71BBE-E3F8-3129-FCAE-A28D84700A0C}"/>
              </a:ext>
            </a:extLst>
          </p:cNvPr>
          <p:cNvSpPr>
            <a:spLocks noGrp="1"/>
          </p:cNvSpPr>
          <p:nvPr>
            <p:ph type="body" idx="1"/>
          </p:nvPr>
        </p:nvSpPr>
        <p:spPr>
          <a:xfrm>
            <a:off x="377961" y="215166"/>
            <a:ext cx="5998800" cy="605100"/>
          </a:xfrm>
        </p:spPr>
        <p:txBody>
          <a:bodyPr/>
          <a:lstStyle/>
          <a:p>
            <a:r>
              <a:rPr lang="en-US" b="1" dirty="0">
                <a:latin typeface="Georgia" panose="02040502050405020303" pitchFamily="18" charset="0"/>
              </a:rPr>
              <a:t>Photo opportunity</a:t>
            </a:r>
          </a:p>
        </p:txBody>
      </p:sp>
      <p:sp>
        <p:nvSpPr>
          <p:cNvPr id="3" name="Slide Number Placeholder 2">
            <a:extLst>
              <a:ext uri="{FF2B5EF4-FFF2-40B4-BE49-F238E27FC236}">
                <a16:creationId xmlns:a16="http://schemas.microsoft.com/office/drawing/2014/main" id="{83BDAD4C-8665-B124-5290-9E0776EEE9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4" name="TextBox 3">
            <a:extLst>
              <a:ext uri="{FF2B5EF4-FFF2-40B4-BE49-F238E27FC236}">
                <a16:creationId xmlns:a16="http://schemas.microsoft.com/office/drawing/2014/main" id="{B70FB552-5A51-2FA8-0E81-B7299FED931D}"/>
              </a:ext>
            </a:extLst>
          </p:cNvPr>
          <p:cNvSpPr txBox="1"/>
          <p:nvPr/>
        </p:nvSpPr>
        <p:spPr>
          <a:xfrm>
            <a:off x="800096" y="937616"/>
            <a:ext cx="6473687"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eorgia" panose="02040502050405020303" pitchFamily="18" charset="0"/>
              </a:rPr>
              <a:t>Bring your phone with you. </a:t>
            </a:r>
          </a:p>
          <a:p>
            <a:pPr marL="285750" indent="-285750">
              <a:buFont typeface="Arial" panose="020B0604020202020204" pitchFamily="34" charset="0"/>
              <a:buChar char="•"/>
            </a:pPr>
            <a:r>
              <a:rPr lang="en-US" dirty="0">
                <a:latin typeface="Georgia" panose="02040502050405020303" pitchFamily="18" charset="0"/>
              </a:rPr>
              <a:t>Find a partner you do not know or have not connected with in a long time. </a:t>
            </a:r>
          </a:p>
          <a:p>
            <a:pPr marL="285750" indent="-285750">
              <a:buFont typeface="Arial" panose="020B0604020202020204" pitchFamily="34" charset="0"/>
              <a:buChar char="•"/>
            </a:pPr>
            <a:r>
              <a:rPr lang="en-US" dirty="0">
                <a:latin typeface="Georgia" panose="02040502050405020303" pitchFamily="18" charset="0"/>
              </a:rPr>
              <a:t>Open your photos and share your most recent photo and the story behind it. </a:t>
            </a:r>
          </a:p>
          <a:p>
            <a:endParaRPr lang="en-US" dirty="0">
              <a:latin typeface="Georgia" panose="02040502050405020303" pitchFamily="18" charset="0"/>
            </a:endParaRPr>
          </a:p>
        </p:txBody>
      </p:sp>
      <p:pic>
        <p:nvPicPr>
          <p:cNvPr id="5" name="Picture 4">
            <a:extLst>
              <a:ext uri="{FF2B5EF4-FFF2-40B4-BE49-F238E27FC236}">
                <a16:creationId xmlns:a16="http://schemas.microsoft.com/office/drawing/2014/main" id="{C2301481-00C6-796D-0F8F-9ADA720CD2DE}"/>
              </a:ext>
            </a:extLst>
          </p:cNvPr>
          <p:cNvPicPr>
            <a:picLocks noChangeAspect="1"/>
          </p:cNvPicPr>
          <p:nvPr/>
        </p:nvPicPr>
        <p:blipFill>
          <a:blip r:embed="rId2"/>
          <a:stretch>
            <a:fillRect/>
          </a:stretch>
        </p:blipFill>
        <p:spPr>
          <a:xfrm rot="17875714">
            <a:off x="4348901" y="2966608"/>
            <a:ext cx="2156147" cy="1617951"/>
          </a:xfrm>
          <a:prstGeom prst="rect">
            <a:avLst/>
          </a:prstGeom>
        </p:spPr>
      </p:pic>
      <p:pic>
        <p:nvPicPr>
          <p:cNvPr id="6" name="Picture 5">
            <a:extLst>
              <a:ext uri="{FF2B5EF4-FFF2-40B4-BE49-F238E27FC236}">
                <a16:creationId xmlns:a16="http://schemas.microsoft.com/office/drawing/2014/main" id="{8D90A4D2-1520-DF52-B570-326B7D7E5D41}"/>
              </a:ext>
            </a:extLst>
          </p:cNvPr>
          <p:cNvPicPr>
            <a:picLocks noChangeAspect="1"/>
          </p:cNvPicPr>
          <p:nvPr/>
        </p:nvPicPr>
        <p:blipFill>
          <a:blip r:embed="rId3"/>
          <a:stretch>
            <a:fillRect/>
          </a:stretch>
        </p:blipFill>
        <p:spPr>
          <a:xfrm>
            <a:off x="3432637" y="2434404"/>
            <a:ext cx="1729202" cy="2304404"/>
          </a:xfrm>
          <a:prstGeom prst="rect">
            <a:avLst/>
          </a:prstGeom>
        </p:spPr>
      </p:pic>
      <p:pic>
        <p:nvPicPr>
          <p:cNvPr id="7" name="Picture 6">
            <a:extLst>
              <a:ext uri="{FF2B5EF4-FFF2-40B4-BE49-F238E27FC236}">
                <a16:creationId xmlns:a16="http://schemas.microsoft.com/office/drawing/2014/main" id="{5630DAC0-9BF9-2783-C114-F0EE1FC3AE4D}"/>
              </a:ext>
            </a:extLst>
          </p:cNvPr>
          <p:cNvPicPr>
            <a:picLocks noChangeAspect="1"/>
          </p:cNvPicPr>
          <p:nvPr/>
        </p:nvPicPr>
        <p:blipFill>
          <a:blip r:embed="rId4"/>
          <a:stretch>
            <a:fillRect/>
          </a:stretch>
        </p:blipFill>
        <p:spPr>
          <a:xfrm rot="20249088" flipH="1">
            <a:off x="2228651" y="2666724"/>
            <a:ext cx="1651452" cy="2200791"/>
          </a:xfrm>
          <a:prstGeom prst="rect">
            <a:avLst/>
          </a:prstGeom>
        </p:spPr>
      </p:pic>
    </p:spTree>
    <p:extLst>
      <p:ext uri="{BB962C8B-B14F-4D97-AF65-F5344CB8AC3E}">
        <p14:creationId xmlns:p14="http://schemas.microsoft.com/office/powerpoint/2010/main" val="146440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6524" y="142209"/>
            <a:ext cx="7710122" cy="553998"/>
          </a:xfrm>
          <a:prstGeom prst="rect">
            <a:avLst/>
          </a:prstGeom>
          <a:noFill/>
        </p:spPr>
        <p:txBody>
          <a:bodyPr wrap="square" lIns="91440" tIns="45720" rIns="91440" bIns="45720" rtlCol="0" anchor="t">
            <a:spAutoFit/>
          </a:bodyPr>
          <a:lstStyle/>
          <a:p>
            <a:r>
              <a:rPr lang="en-US" sz="3000" b="1">
                <a:solidFill>
                  <a:srgbClr val="FFFFFF"/>
                </a:solidFill>
                <a:latin typeface="Calibri" panose="020F0502020204030204" pitchFamily="34" charset="0"/>
                <a:cs typeface="Calibri" panose="020F0502020204030204" pitchFamily="34" charset="0"/>
              </a:rPr>
              <a:t>Priority Student Outcomes </a:t>
            </a:r>
          </a:p>
        </p:txBody>
      </p:sp>
      <p:sp>
        <p:nvSpPr>
          <p:cNvPr id="9" name="TextBox 8"/>
          <p:cNvSpPr txBox="1"/>
          <p:nvPr/>
        </p:nvSpPr>
        <p:spPr>
          <a:xfrm>
            <a:off x="4203166" y="1041639"/>
            <a:ext cx="4178834" cy="3060221"/>
          </a:xfrm>
          <a:prstGeom prst="rect">
            <a:avLst/>
          </a:prstGeom>
          <a:noFill/>
        </p:spPr>
        <p:txBody>
          <a:bodyPr wrap="square" lIns="91440" tIns="45720" rIns="91440" bIns="45720" rtlCol="0" anchor="t">
            <a:spAutoFit/>
          </a:bodyPr>
          <a:lstStyle/>
          <a:p>
            <a:pPr marL="257175" indent="-257175">
              <a:buFont typeface="Arial" panose="020B0604020202020204" pitchFamily="34" charset="0"/>
              <a:buChar char="•"/>
            </a:pPr>
            <a:endParaRPr lang="en-US">
              <a:solidFill>
                <a:schemeClr val="tx2"/>
              </a:solidFill>
              <a:latin typeface="Arial"/>
              <a:cs typeface="Arial"/>
            </a:endParaRPr>
          </a:p>
        </p:txBody>
      </p:sp>
      <p:pic>
        <p:nvPicPr>
          <p:cNvPr id="1026" name="Picture 2">
            <a:extLst>
              <a:ext uri="{FF2B5EF4-FFF2-40B4-BE49-F238E27FC236}">
                <a16:creationId xmlns:a16="http://schemas.microsoft.com/office/drawing/2014/main" id="{61FDAC76-FFCC-4B86-B80A-076B67BFF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72" y="443949"/>
            <a:ext cx="6823183" cy="437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82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6524" y="142209"/>
            <a:ext cx="7710122" cy="553998"/>
          </a:xfrm>
          <a:prstGeom prst="rect">
            <a:avLst/>
          </a:prstGeom>
          <a:noFill/>
        </p:spPr>
        <p:txBody>
          <a:bodyPr wrap="square" lIns="91440" tIns="45720" rIns="91440" bIns="45720" rtlCol="0" anchor="t">
            <a:spAutoFit/>
          </a:bodyPr>
          <a:lstStyle/>
          <a:p>
            <a:r>
              <a:rPr lang="en-US" sz="3000" b="1">
                <a:solidFill>
                  <a:srgbClr val="FFFFFF"/>
                </a:solidFill>
                <a:latin typeface="Calibri" panose="020F0502020204030204" pitchFamily="34" charset="0"/>
                <a:cs typeface="Calibri" panose="020F0502020204030204" pitchFamily="34" charset="0"/>
              </a:rPr>
              <a:t>Priority Student Outcomes </a:t>
            </a:r>
          </a:p>
        </p:txBody>
      </p:sp>
      <p:sp>
        <p:nvSpPr>
          <p:cNvPr id="9" name="TextBox 8"/>
          <p:cNvSpPr txBox="1"/>
          <p:nvPr/>
        </p:nvSpPr>
        <p:spPr>
          <a:xfrm>
            <a:off x="4203166" y="1041639"/>
            <a:ext cx="4178834" cy="3060221"/>
          </a:xfrm>
          <a:prstGeom prst="rect">
            <a:avLst/>
          </a:prstGeom>
          <a:noFill/>
        </p:spPr>
        <p:txBody>
          <a:bodyPr wrap="square" lIns="91440" tIns="45720" rIns="91440" bIns="45720" rtlCol="0" anchor="t">
            <a:spAutoFit/>
          </a:bodyPr>
          <a:lstStyle/>
          <a:p>
            <a:pPr marL="257175" indent="-257175">
              <a:buFont typeface="Arial" panose="020B0604020202020204" pitchFamily="34" charset="0"/>
              <a:buChar char="•"/>
            </a:pPr>
            <a:endParaRPr lang="en-US">
              <a:solidFill>
                <a:schemeClr val="tx2"/>
              </a:solidFill>
              <a:latin typeface="Arial"/>
              <a:cs typeface="Arial"/>
            </a:endParaRPr>
          </a:p>
        </p:txBody>
      </p:sp>
      <p:pic>
        <p:nvPicPr>
          <p:cNvPr id="2" name="Picture 2">
            <a:extLst>
              <a:ext uri="{FF2B5EF4-FFF2-40B4-BE49-F238E27FC236}">
                <a16:creationId xmlns:a16="http://schemas.microsoft.com/office/drawing/2014/main" id="{FA49B04C-0CD4-E069-95DC-DE8AF3AF2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168" y="-1"/>
            <a:ext cx="5935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8" descr="Timeline&#10;&#10;Description automatically generated">
            <a:extLst>
              <a:ext uri="{FF2B5EF4-FFF2-40B4-BE49-F238E27FC236}">
                <a16:creationId xmlns:a16="http://schemas.microsoft.com/office/drawing/2014/main" id="{C76BAB07-482A-933D-B9AD-B0AFD1DB95E3}"/>
              </a:ext>
            </a:extLst>
          </p:cNvPr>
          <p:cNvPicPr>
            <a:picLocks noChangeAspect="1"/>
          </p:cNvPicPr>
          <p:nvPr/>
        </p:nvPicPr>
        <p:blipFill>
          <a:blip r:embed="rId3"/>
          <a:stretch>
            <a:fillRect/>
          </a:stretch>
        </p:blipFill>
        <p:spPr>
          <a:xfrm>
            <a:off x="1395225" y="990177"/>
            <a:ext cx="5425295" cy="3447184"/>
          </a:xfrm>
          <a:prstGeom prst="rect">
            <a:avLst/>
          </a:prstGeom>
        </p:spPr>
      </p:pic>
      <p:sp>
        <p:nvSpPr>
          <p:cNvPr id="5" name="TextBox 4">
            <a:extLst>
              <a:ext uri="{FF2B5EF4-FFF2-40B4-BE49-F238E27FC236}">
                <a16:creationId xmlns:a16="http://schemas.microsoft.com/office/drawing/2014/main" id="{B704E98D-4047-4C23-8A0D-A086A73F7DCB}"/>
              </a:ext>
            </a:extLst>
          </p:cNvPr>
          <p:cNvSpPr txBox="1"/>
          <p:nvPr/>
        </p:nvSpPr>
        <p:spPr>
          <a:xfrm>
            <a:off x="2408853" y="471796"/>
            <a:ext cx="4326292" cy="830997"/>
          </a:xfrm>
          <a:prstGeom prst="rect">
            <a:avLst/>
          </a:prstGeom>
          <a:noFill/>
        </p:spPr>
        <p:txBody>
          <a:bodyPr wrap="square">
            <a:spAutoFit/>
          </a:bodyPr>
          <a:lstStyle/>
          <a:p>
            <a:r>
              <a:rPr lang="en-US" sz="4800" b="1">
                <a:solidFill>
                  <a:srgbClr val="FFFFFF"/>
                </a:solidFill>
                <a:latin typeface="Calibri" panose="020F0502020204030204" pitchFamily="34" charset="0"/>
                <a:cs typeface="Calibri" panose="020F0502020204030204" pitchFamily="34" charset="0"/>
              </a:rPr>
              <a:t>Strategic Theme</a:t>
            </a:r>
          </a:p>
        </p:txBody>
      </p:sp>
    </p:spTree>
    <p:extLst>
      <p:ext uri="{BB962C8B-B14F-4D97-AF65-F5344CB8AC3E}">
        <p14:creationId xmlns:p14="http://schemas.microsoft.com/office/powerpoint/2010/main" val="161941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EEDF81-636C-E889-6BBD-4BDF9A967D2D}"/>
              </a:ext>
            </a:extLst>
          </p:cNvPr>
          <p:cNvSpPr>
            <a:spLocks noGrp="1"/>
          </p:cNvSpPr>
          <p:nvPr>
            <p:ph type="body" idx="1"/>
          </p:nvPr>
        </p:nvSpPr>
        <p:spPr>
          <a:xfrm>
            <a:off x="554155" y="420574"/>
            <a:ext cx="6961936" cy="4435443"/>
          </a:xfrm>
        </p:spPr>
        <p:txBody>
          <a:bodyPr/>
          <a:lstStyle/>
          <a:p>
            <a:r>
              <a:rPr lang="en-US" sz="3200" b="1" u="sng" dirty="0">
                <a:latin typeface="Georgia" panose="02040502050405020303" pitchFamily="18" charset="0"/>
              </a:rPr>
              <a:t>Norms of Collaboration </a:t>
            </a:r>
            <a:endParaRPr lang="en-US" b="0" i="0" u="none" strike="noStrike" dirty="0">
              <a:effectLst/>
              <a:latin typeface="Georgia" panose="02040502050405020303" pitchFamily="18" charset="0"/>
            </a:endParaRPr>
          </a:p>
          <a:p>
            <a:pPr rtl="0" fontAlgn="base"/>
            <a:endParaRPr lang="en-US" sz="1800" b="0" i="0" u="none" strike="noStrike" dirty="0">
              <a:effectLst/>
              <a:latin typeface="Georgia" panose="02040502050405020303" pitchFamily="18" charset="0"/>
            </a:endParaRPr>
          </a:p>
          <a:p>
            <a:pPr rtl="0" fontAlgn="base"/>
            <a:r>
              <a:rPr lang="en-US" sz="1800" b="0" i="0" u="none" strike="noStrike" dirty="0">
                <a:effectLst/>
                <a:latin typeface="Georgia" panose="02040502050405020303" pitchFamily="18" charset="0"/>
              </a:rPr>
              <a:t>Stay engaged</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Expect to experience discomfort at some level</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Paying attention to self and others</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Be aware of intent: Own your impact</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Keep focused on our collective goal</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Speak your truth</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Maintain a learner stance and remain open to new thinking</a:t>
            </a:r>
            <a:r>
              <a:rPr lang="en-US" sz="1800" b="0" i="0" dirty="0">
                <a:effectLst/>
                <a:latin typeface="Georgia" panose="02040502050405020303" pitchFamily="18" charset="0"/>
              </a:rPr>
              <a:t>​</a:t>
            </a:r>
          </a:p>
          <a:p>
            <a:pPr rtl="0" fontAlgn="base"/>
            <a:r>
              <a:rPr lang="en-US" sz="1800" b="0" i="0" u="none" strike="noStrike" dirty="0">
                <a:effectLst/>
                <a:latin typeface="Georgia" panose="02040502050405020303" pitchFamily="18" charset="0"/>
              </a:rPr>
              <a:t>Pursuing a balance between advocacy and inquiry</a:t>
            </a:r>
            <a:endParaRPr lang="en-US" sz="1800" b="0" i="0" dirty="0">
              <a:effectLst/>
              <a:latin typeface="Georgia" panose="02040502050405020303" pitchFamily="18" charset="0"/>
            </a:endParaRPr>
          </a:p>
          <a:p>
            <a:endParaRPr lang="en-US"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578A746D-CABE-D477-AEA6-CB79919B2B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081225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56</TotalTime>
  <Words>440</Words>
  <Application>Microsoft Office PowerPoint</Application>
  <PresentationFormat>On-screen Show (16:9)</PresentationFormat>
  <Paragraphs>82</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Narrow</vt:lpstr>
      <vt:lpstr>Calibri</vt:lpstr>
      <vt:lpstr>Georgia</vt:lpstr>
      <vt:lpstr>Myriad Pro</vt:lpstr>
      <vt:lpstr>Open Sans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Rude, Megan</cp:lastModifiedBy>
  <cp:revision>3</cp:revision>
  <cp:lastPrinted>2023-10-03T21:43:38Z</cp:lastPrinted>
  <dcterms:created xsi:type="dcterms:W3CDTF">2016-08-25T16:48:33Z</dcterms:created>
  <dcterms:modified xsi:type="dcterms:W3CDTF">2023-11-01T18:16:30Z</dcterms:modified>
</cp:coreProperties>
</file>